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28"/>
  </p:notesMasterIdLst>
  <p:handoutMasterIdLst>
    <p:handoutMasterId r:id="rId29"/>
  </p:handoutMasterIdLst>
  <p:sldIdLst>
    <p:sldId id="844" r:id="rId2"/>
    <p:sldId id="849" r:id="rId3"/>
    <p:sldId id="847" r:id="rId4"/>
    <p:sldId id="879" r:id="rId5"/>
    <p:sldId id="880" r:id="rId6"/>
    <p:sldId id="881" r:id="rId7"/>
    <p:sldId id="882" r:id="rId8"/>
    <p:sldId id="908" r:id="rId9"/>
    <p:sldId id="909" r:id="rId10"/>
    <p:sldId id="910" r:id="rId11"/>
    <p:sldId id="911" r:id="rId12"/>
    <p:sldId id="912" r:id="rId13"/>
    <p:sldId id="913" r:id="rId14"/>
    <p:sldId id="914" r:id="rId15"/>
    <p:sldId id="982" r:id="rId16"/>
    <p:sldId id="915" r:id="rId17"/>
    <p:sldId id="916" r:id="rId18"/>
    <p:sldId id="917" r:id="rId19"/>
    <p:sldId id="885" r:id="rId20"/>
    <p:sldId id="980" r:id="rId21"/>
    <p:sldId id="981" r:id="rId22"/>
    <p:sldId id="983" r:id="rId23"/>
    <p:sldId id="984" r:id="rId24"/>
    <p:sldId id="884" r:id="rId25"/>
    <p:sldId id="848" r:id="rId26"/>
    <p:sldId id="992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FFCC"/>
    <a:srgbClr val="FFFFD5"/>
    <a:srgbClr val="FF99FF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1" autoAdjust="0"/>
    <p:restoredTop sz="86386" autoAdjust="0"/>
  </p:normalViewPr>
  <p:slideViewPr>
    <p:cSldViewPr>
      <p:cViewPr varScale="1">
        <p:scale>
          <a:sx n="115" d="100"/>
          <a:sy n="115" d="100"/>
        </p:scale>
        <p:origin x="56" y="4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3738"/>
            <a:ext cx="45291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1175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082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20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21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4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6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9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9/30/2024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4324" y="476672"/>
            <a:ext cx="8255260" cy="6120680"/>
          </a:xfrm>
        </p:spPr>
        <p:txBody>
          <a:bodyPr lIns="92075" tIns="46038" rIns="92075" bIns="46038"/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圣经阐述：如何解释和应用圣经</a:t>
            </a:r>
            <a:r>
              <a:rPr kumimoji="0" lang="en-US" altLang="zh-CN" sz="400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-11</a:t>
            </a:r>
            <a:endParaRPr lang="en-US" altLang="zh-TW" sz="40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b="1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endParaRPr lang="en-US" altLang="zh-TW" sz="36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Pastor Iho Tree (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崔</a:t>
            </a:r>
            <a:r>
              <a:rPr lang="zh-CN" altLang="en-US" sz="3600" dirty="0">
                <a:latin typeface="+mj-lt"/>
                <a:ea typeface="DFKai-SB" panose="03000509000000000000" pitchFamily="65" charset="-120"/>
              </a:rPr>
              <a:t>谊</a:t>
            </a:r>
            <a:r>
              <a:rPr lang="zh-TW" altLang="en-US" sz="3600" dirty="0">
                <a:latin typeface="+mj-lt"/>
                <a:ea typeface="DFKai-SB" panose="03000509000000000000" pitchFamily="65" charset="-120"/>
              </a:rPr>
              <a:t>厚牧師</a:t>
            </a: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3600" dirty="0">
                <a:latin typeface="+mj-lt"/>
                <a:ea typeface="DFKai-SB" panose="03000509000000000000" pitchFamily="65" charset="-120"/>
              </a:rPr>
              <a:t>11-6-2024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45850"/>
            <a:ext cx="7848600" cy="566217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2800" dirty="0">
                <a:ea typeface="TSC UKai M TT" pitchFamily="49" charset="-122"/>
              </a:rPr>
              <a:t>路加福音</a:t>
            </a:r>
            <a:r>
              <a:rPr lang="en-US" altLang="zh-CN" sz="2800" dirty="0">
                <a:ea typeface="TSC UKai M TT" pitchFamily="49" charset="-122"/>
              </a:rPr>
              <a:t>15</a:t>
            </a:r>
            <a:r>
              <a:rPr lang="zh-CN" altLang="en-US" sz="2800" dirty="0">
                <a:ea typeface="TSC UKai M TT" pitchFamily="49" charset="-122"/>
              </a:rPr>
              <a:t>章中</a:t>
            </a:r>
            <a:r>
              <a:rPr lang="en-US" altLang="zh-CN" sz="2800" dirty="0">
                <a:ea typeface="TSC UKai M TT" pitchFamily="49" charset="-122"/>
              </a:rPr>
              <a:t>3</a:t>
            </a:r>
            <a:r>
              <a:rPr lang="zh-CN" altLang="en-US" sz="2800" dirty="0">
                <a:ea typeface="TSC UKai M TT" pitchFamily="49" charset="-122"/>
              </a:rPr>
              <a:t>个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比喻</a:t>
            </a:r>
            <a:r>
              <a:rPr lang="zh-CN" altLang="en-US" sz="2800" dirty="0">
                <a:ea typeface="TSC UKai M TT" pitchFamily="49" charset="-122"/>
              </a:rPr>
              <a:t>的关系</a:t>
            </a:r>
            <a:endParaRPr lang="en-US" altLang="zh-TW" sz="2800" dirty="0">
              <a:ea typeface="TSC UKai M TT" pitchFamily="49" charset="-122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395536" y="1139683"/>
            <a:ext cx="3780420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788024" y="1139683"/>
            <a:ext cx="3780420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7597" y="698076"/>
            <a:ext cx="1372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路</a:t>
            </a:r>
            <a:r>
              <a:rPr lang="zh-TW" altLang="en-US" sz="2400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15:3-7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53141" y="712309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路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400" dirty="0">
                <a:latin typeface="+mj-lt"/>
              </a:rPr>
              <a:t>15:8-10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55876" y="3867435"/>
            <a:ext cx="16688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路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sz="2400" dirty="0">
                <a:latin typeface="+mj-lt"/>
              </a:rPr>
              <a:t>15:11-32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115616" y="4331362"/>
            <a:ext cx="6984776" cy="23765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0520" y="4581128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SC UKai M TT" pitchFamily="49" charset="-122"/>
                <a:ea typeface="TSC UKai M TT" pitchFamily="49" charset="-122"/>
              </a:rPr>
              <a:t>父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亲</a:t>
            </a:r>
            <a:endParaRPr lang="en-US" sz="28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96959" y="6048345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SC UKai M TT" pitchFamily="49" charset="-122"/>
                <a:ea typeface="TSC UKai M TT" pitchFamily="49" charset="-122"/>
              </a:rPr>
              <a:t>大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儿</a:t>
            </a:r>
            <a:r>
              <a:rPr lang="en-US" sz="2800" dirty="0">
                <a:latin typeface="TSC UKai M TT" pitchFamily="49" charset="-122"/>
                <a:ea typeface="TSC UKai M TT" pitchFamily="49" charset="-122"/>
              </a:rPr>
              <a:t>子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68144" y="6048345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SC UKai M TT" pitchFamily="49" charset="-122"/>
                <a:ea typeface="TSC UKai M TT" pitchFamily="49" charset="-122"/>
              </a:rPr>
              <a:t>小</a:t>
            </a:r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儿</a:t>
            </a:r>
            <a:r>
              <a:rPr lang="en-US" sz="2800" dirty="0">
                <a:latin typeface="TSC UKai M TT" pitchFamily="49" charset="-122"/>
                <a:ea typeface="TSC UKai M TT" pitchFamily="49" charset="-122"/>
              </a:rPr>
              <a:t>子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619672" y="131793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牧羊人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2197" y="3051690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九十九只羊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01878" y="3028889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一只羊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01399" y="308023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一个银币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83314" y="305169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九个银币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78124" y="129856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女人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1321964" y="1930035"/>
            <a:ext cx="842030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2285746" y="1930035"/>
            <a:ext cx="1021794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H="1">
            <a:off x="5786089" y="1917757"/>
            <a:ext cx="842030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6749871" y="1917757"/>
            <a:ext cx="1021794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>
            <a:off x="3251341" y="5104348"/>
            <a:ext cx="1302056" cy="8987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4675148" y="5104348"/>
            <a:ext cx="1546777" cy="8987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34341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9844" y="116632"/>
            <a:ext cx="7848600" cy="612068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2800" dirty="0">
                <a:ea typeface="TSC UKai M TT" pitchFamily="49" charset="-122"/>
              </a:rPr>
              <a:t>马太福音</a:t>
            </a:r>
            <a:r>
              <a:rPr lang="en-US" altLang="zh-CN" sz="2800" dirty="0">
                <a:ea typeface="TSC UKai M TT" pitchFamily="49" charset="-122"/>
              </a:rPr>
              <a:t>24-25</a:t>
            </a:r>
            <a:r>
              <a:rPr lang="zh-CN" altLang="en-US" sz="2800" dirty="0">
                <a:ea typeface="TSC UKai M TT" pitchFamily="49" charset="-122"/>
              </a:rPr>
              <a:t>章中</a:t>
            </a:r>
            <a:r>
              <a:rPr lang="en-US" altLang="zh-CN" sz="2800" dirty="0">
                <a:ea typeface="TSC UKai M TT" pitchFamily="49" charset="-122"/>
              </a:rPr>
              <a:t>4</a:t>
            </a:r>
            <a:r>
              <a:rPr lang="zh-CN" altLang="en-US" sz="2800" dirty="0">
                <a:ea typeface="TSC UKai M TT" pitchFamily="49" charset="-122"/>
              </a:rPr>
              <a:t>个比喻的关系</a:t>
            </a:r>
            <a:endParaRPr lang="en-US" altLang="zh-TW" sz="2800" dirty="0"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395536" y="1139683"/>
            <a:ext cx="3780420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769037" y="1139683"/>
            <a:ext cx="3780420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7597" y="698076"/>
            <a:ext cx="1680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+mn-lt"/>
                <a:ea typeface="DFKai-SB" panose="03000509000000000000" pitchFamily="65" charset="-120"/>
              </a:rPr>
              <a:t>太</a:t>
            </a:r>
            <a:r>
              <a:rPr lang="zh-CN" altLang="en-US" sz="2400" dirty="0">
                <a:solidFill>
                  <a:srgbClr val="FFFF00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sz="2400" dirty="0">
                <a:latin typeface="+mn-lt"/>
                <a:ea typeface="DFKai-SB" panose="03000509000000000000" pitchFamily="65" charset="-120"/>
              </a:rPr>
              <a:t>24:45-51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53141" y="712309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FF00"/>
                </a:solidFill>
                <a:latin typeface="+mn-lt"/>
                <a:ea typeface="DFKai-SB" panose="03000509000000000000" pitchFamily="65" charset="-120"/>
              </a:rPr>
              <a:t>太 </a:t>
            </a:r>
            <a:r>
              <a:rPr lang="en-US" sz="2400" dirty="0">
                <a:solidFill>
                  <a:srgbClr val="FFFF00"/>
                </a:solidFill>
                <a:latin typeface="+mj-lt"/>
              </a:rPr>
              <a:t>25:1-13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13884" y="131793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主人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3539" y="305169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善仆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01878" y="302888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恶仆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38131" y="3082467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愚拙的童女</a:t>
            </a:r>
            <a:endParaRPr lang="en-US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73334" y="3084891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聪明的童女</a:t>
            </a:r>
            <a:endParaRPr lang="en-US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78124" y="129856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新郎</a:t>
            </a:r>
            <a:endParaRPr lang="en-US" sz="24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1321964" y="1930035"/>
            <a:ext cx="842030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2285746" y="1930035"/>
            <a:ext cx="1021794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H="1">
            <a:off x="5786089" y="1917757"/>
            <a:ext cx="842030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6749871" y="1917757"/>
            <a:ext cx="1021794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4" name="Rounded Rectangle 43"/>
          <p:cNvSpPr/>
          <p:nvPr/>
        </p:nvSpPr>
        <p:spPr bwMode="auto">
          <a:xfrm>
            <a:off x="435860" y="4284844"/>
            <a:ext cx="3780420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4828348" y="4284844"/>
            <a:ext cx="3780420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477921" y="3843237"/>
            <a:ext cx="1680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+mn-lt"/>
                <a:ea typeface="DFKai-SB" panose="03000509000000000000" pitchFamily="65" charset="-120"/>
              </a:rPr>
              <a:t>太</a:t>
            </a:r>
            <a:r>
              <a:rPr lang="zh-CN" altLang="en-US" sz="2400" dirty="0">
                <a:solidFill>
                  <a:srgbClr val="FFFF00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sz="2400" dirty="0">
                <a:latin typeface="+mj-lt"/>
              </a:rPr>
              <a:t>25:14-30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93465" y="3857470"/>
            <a:ext cx="1680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+mn-lt"/>
                <a:ea typeface="DFKai-SB" panose="03000509000000000000" pitchFamily="65" charset="-120"/>
              </a:rPr>
              <a:t>太</a:t>
            </a:r>
            <a:r>
              <a:rPr lang="zh-CN" altLang="en-US" sz="2400" dirty="0">
                <a:solidFill>
                  <a:srgbClr val="FFFF00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sz="2400" dirty="0">
                <a:latin typeface="+mj-lt"/>
              </a:rPr>
              <a:t>25:31-46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943593" y="430490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主人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26257" y="6225129"/>
            <a:ext cx="8579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TSC UKai M TT" pitchFamily="49" charset="-122"/>
                <a:ea typeface="TSC UKai M TT" pitchFamily="49" charset="-122"/>
              </a:rPr>
              <a:t>善仆 </a:t>
            </a:r>
            <a:r>
              <a:rPr lang="en-US" altLang="ja-JP" dirty="0">
                <a:latin typeface="+mj-lt"/>
                <a:ea typeface="TSC UKai M TT" pitchFamily="49" charset="-122"/>
              </a:rPr>
              <a:t>1</a:t>
            </a:r>
            <a:endParaRPr lang="en-US" dirty="0">
              <a:latin typeface="+mj-lt"/>
              <a:ea typeface="TSC UKai M TT" pitchFamily="49" charset="-122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322502" y="590457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恶仆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484608" y="619685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山羊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237202" y="622539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绵羊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503649" y="4443726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TSC UKai M TT" pitchFamily="49" charset="-122"/>
                <a:ea typeface="TSC UKai M TT" pitchFamily="49" charset="-122"/>
              </a:rPr>
              <a:t>王</a:t>
            </a:r>
            <a:endParaRPr lang="en-US" sz="2400" dirty="0"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 flipH="1">
            <a:off x="1682607" y="4803875"/>
            <a:ext cx="421015" cy="54942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2614103" y="4803875"/>
            <a:ext cx="1021794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5826413" y="5062918"/>
            <a:ext cx="842030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6790195" y="5062918"/>
            <a:ext cx="1021794" cy="10988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8" name="Rectangle 57"/>
          <p:cNvSpPr/>
          <p:nvPr/>
        </p:nvSpPr>
        <p:spPr>
          <a:xfrm>
            <a:off x="1813884" y="6215947"/>
            <a:ext cx="8579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TSC UKai M TT" pitchFamily="49" charset="-122"/>
                <a:ea typeface="TSC UKai M TT" pitchFamily="49" charset="-122"/>
              </a:rPr>
              <a:t>善仆 </a:t>
            </a:r>
            <a:r>
              <a:rPr lang="en-US" altLang="ja-JP" dirty="0">
                <a:latin typeface="+mj-lt"/>
                <a:ea typeface="TSC UKai M TT" pitchFamily="49" charset="-122"/>
              </a:rPr>
              <a:t>2</a:t>
            </a:r>
            <a:endParaRPr lang="en-US" dirty="0">
              <a:latin typeface="+mj-lt"/>
              <a:ea typeface="TSC UKai M TT" pitchFamily="49" charset="-122"/>
            </a:endParaRPr>
          </a:p>
        </p:txBody>
      </p:sp>
      <p:cxnSp>
        <p:nvCxnSpPr>
          <p:cNvPr id="59" name="Straight Arrow Connector 58"/>
          <p:cNvCxnSpPr/>
          <p:nvPr/>
        </p:nvCxnSpPr>
        <p:spPr bwMode="auto">
          <a:xfrm flipH="1">
            <a:off x="1110722" y="5840948"/>
            <a:ext cx="285852" cy="4106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>
            <a:endCxn id="58" idx="0"/>
          </p:cNvCxnSpPr>
          <p:nvPr/>
        </p:nvCxnSpPr>
        <p:spPr bwMode="auto">
          <a:xfrm>
            <a:off x="1943593" y="5805264"/>
            <a:ext cx="299255" cy="4106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ACECC4CB-C1D6-44D4-8712-08F3AAA486A2}"/>
              </a:ext>
            </a:extLst>
          </p:cNvPr>
          <p:cNvSpPr/>
          <p:nvPr/>
        </p:nvSpPr>
        <p:spPr>
          <a:xfrm>
            <a:off x="1264209" y="5287322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TSC UKai M TT" pitchFamily="49" charset="-122"/>
                <a:ea typeface="TSC UKai M TT" pitchFamily="49" charset="-122"/>
              </a:rPr>
              <a:t>善仆</a:t>
            </a:r>
            <a:endParaRPr lang="en-US" dirty="0"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7889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31652" y="207018"/>
            <a:ext cx="7848600" cy="646331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dirty="0">
                <a:solidFill>
                  <a:srgbClr val="FFFF00"/>
                </a:solidFill>
                <a:ea typeface="TSC UKai M TT" pitchFamily="49" charset="-122"/>
              </a:rPr>
              <a:t>撒种比喻</a:t>
            </a:r>
            <a:r>
              <a:rPr lang="zh-CN" altLang="en-US" dirty="0">
                <a:ea typeface="TSC UKai M TT" pitchFamily="49" charset="-122"/>
              </a:rPr>
              <a:t>的结构</a:t>
            </a:r>
            <a:r>
              <a:rPr lang="en-US" altLang="zh-CN" dirty="0">
                <a:ea typeface="TSC UKai M TT" pitchFamily="49" charset="-122"/>
              </a:rPr>
              <a:t> (</a:t>
            </a:r>
            <a:r>
              <a:rPr lang="zh-CN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太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dirty="0"/>
              <a:t>13:1-9; 19-23)</a:t>
            </a:r>
            <a:endParaRPr lang="en-US" altLang="zh-TW" i="1" dirty="0">
              <a:latin typeface="+mj-lt"/>
              <a:ea typeface="TSC UKai M TT" pitchFamily="49" charset="-12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757310" y="1664804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撒种的</a:t>
            </a:r>
            <a:endParaRPr lang="ja-JP" altLang="en-US" sz="36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599221" y="3661376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TSC UKai M TT" pitchFamily="49" charset="-122"/>
                <a:ea typeface="TSC UKai M TT" pitchFamily="49" charset="-122"/>
              </a:rPr>
              <a:t>路旁</a:t>
            </a:r>
            <a:endParaRPr lang="en-US" sz="2800" dirty="0"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flipH="1">
            <a:off x="3167844" y="2452961"/>
            <a:ext cx="725180" cy="11046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>
            <a:off x="4427898" y="2452961"/>
            <a:ext cx="228054" cy="11046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flipH="1">
            <a:off x="1259632" y="4184596"/>
            <a:ext cx="1269243" cy="111661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3431686" y="4257092"/>
            <a:ext cx="744270" cy="10441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8" name="Rectangle 37"/>
          <p:cNvSpPr/>
          <p:nvPr/>
        </p:nvSpPr>
        <p:spPr>
          <a:xfrm>
            <a:off x="5579739" y="3661376"/>
            <a:ext cx="162095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泥土不多</a:t>
            </a:r>
          </a:p>
          <a:p>
            <a:pPr algn="ctr"/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的石地</a:t>
            </a:r>
            <a:endParaRPr lang="en-US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65086" y="3661376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荆棘里</a:t>
            </a:r>
            <a:endParaRPr lang="en-US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528875" y="3661376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好土</a:t>
            </a:r>
            <a:endParaRPr lang="en-US" sz="28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24032" y="530120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三十倍</a:t>
            </a:r>
            <a:endParaRPr lang="en-US" sz="28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02082" y="5319216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六十倍</a:t>
            </a:r>
            <a:endParaRPr lang="en-US" sz="28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67544" y="5301208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一百倍</a:t>
            </a:r>
            <a:endParaRPr lang="en-US" sz="28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5317606" y="2409020"/>
            <a:ext cx="2386742" cy="11817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4866119" y="2458790"/>
            <a:ext cx="1218049" cy="10988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1" name="Straight Arrow Connector 50"/>
          <p:cNvCxnSpPr>
            <a:endCxn id="40" idx="0"/>
          </p:cNvCxnSpPr>
          <p:nvPr/>
        </p:nvCxnSpPr>
        <p:spPr bwMode="auto">
          <a:xfrm flipH="1">
            <a:off x="2733024" y="4275100"/>
            <a:ext cx="121146" cy="10441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89048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88640"/>
            <a:ext cx="7848600" cy="64633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dirty="0">
                <a:ea typeface="TSC UKai M TT" pitchFamily="49" charset="-122"/>
              </a:rPr>
              <a:t>稗子比喻</a:t>
            </a:r>
            <a:r>
              <a:rPr lang="zh-CN" altLang="en-US" dirty="0">
                <a:ea typeface="TSC UKai M TT" pitchFamily="49" charset="-122"/>
              </a:rPr>
              <a:t>的结构</a:t>
            </a:r>
            <a:r>
              <a:rPr lang="en-US" altLang="zh-TW" dirty="0">
                <a:ea typeface="TSC UKai M TT" pitchFamily="49" charset="-122"/>
              </a:rPr>
              <a:t>  (</a:t>
            </a:r>
            <a:r>
              <a:rPr lang="zh-CN" altLang="en-US" sz="3200" dirty="0">
                <a:latin typeface="+mj-lt"/>
                <a:ea typeface="DFKai-SB" panose="03000509000000000000" pitchFamily="65" charset="-120"/>
              </a:rPr>
              <a:t>太 </a:t>
            </a:r>
            <a:r>
              <a:rPr lang="en-US" dirty="0"/>
              <a:t>13:24-30; 36-43)</a:t>
            </a:r>
            <a:endParaRPr lang="en-US" altLang="zh-TW" i="1" dirty="0">
              <a:latin typeface="+mj-lt"/>
              <a:ea typeface="TSC UKai M TT" pitchFamily="49" charset="-12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86199" y="2376584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撒种的 </a:t>
            </a:r>
            <a:r>
              <a:rPr lang="en-US" altLang="zh-TW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人子</a:t>
            </a:r>
            <a:r>
              <a:rPr lang="en-US" altLang="zh-TW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)</a:t>
            </a:r>
            <a:endParaRPr lang="ja-JP" altLang="en-US" sz="36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07333" y="4977172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麦子</a:t>
            </a:r>
            <a:endParaRPr lang="en-US" sz="36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174789" y="4987233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600" dirty="0">
                <a:solidFill>
                  <a:srgbClr val="FFC000"/>
                </a:solidFill>
                <a:latin typeface="+mj-lt"/>
                <a:ea typeface="TSC UKai M TT" pitchFamily="49" charset="-122"/>
              </a:rPr>
              <a:t>稗子</a:t>
            </a:r>
            <a:endParaRPr lang="en-US" sz="3600" dirty="0">
              <a:solidFill>
                <a:srgbClr val="FFC000"/>
              </a:solidFill>
              <a:latin typeface="+mj-lt"/>
              <a:ea typeface="TSC UKai M TT" pitchFamily="49" charset="-122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6061331" y="3035987"/>
            <a:ext cx="0" cy="176329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728787" y="3022915"/>
            <a:ext cx="0" cy="17763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1559236" y="2391392"/>
            <a:ext cx="2339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+mj-lt"/>
                <a:ea typeface="TSC UKai M TT" pitchFamily="49" charset="-122"/>
              </a:rPr>
              <a:t>仇敌</a:t>
            </a:r>
            <a:r>
              <a:rPr lang="en-US" altLang="zh-TW" sz="3600" dirty="0">
                <a:solidFill>
                  <a:srgbClr val="FFC000"/>
                </a:solidFill>
                <a:latin typeface="+mj-lt"/>
                <a:ea typeface="TSC UKai M TT" pitchFamily="49" charset="-122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+mj-lt"/>
                <a:ea typeface="TSC UKai M TT" pitchFamily="49" charset="-122"/>
              </a:rPr>
              <a:t>魔鬼</a:t>
            </a:r>
            <a:r>
              <a:rPr lang="en-US" altLang="zh-TW" sz="3600" dirty="0">
                <a:solidFill>
                  <a:srgbClr val="FFC000"/>
                </a:solidFill>
                <a:latin typeface="+mj-lt"/>
                <a:ea typeface="TSC UKai M TT" pitchFamily="49" charset="-122"/>
              </a:rPr>
              <a:t>)</a:t>
            </a:r>
            <a:endParaRPr lang="en-US" sz="3600" dirty="0">
              <a:solidFill>
                <a:srgbClr val="FFC0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7789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720" y="116632"/>
            <a:ext cx="7848600" cy="1152128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个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麻风病人的结构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 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路加福音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17: 11-19)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两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种信心</a:t>
            </a:r>
            <a:endParaRPr lang="en-US" altLang="zh-TW" i="1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955025" y="2024844"/>
            <a:ext cx="1210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耶稣 </a:t>
            </a:r>
            <a:endParaRPr lang="ja-JP" altLang="en-US" sz="32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43382" y="4917040"/>
            <a:ext cx="314701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第十个长大</a:t>
            </a:r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痲风的</a:t>
            </a:r>
            <a:endParaRPr lang="en-US" altLang="zh-TW" sz="28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altLang="zh-TW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撒马利亚人</a:t>
            </a:r>
            <a:r>
              <a:rPr lang="en-US" altLang="zh-TW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28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82216" y="4917041"/>
            <a:ext cx="269817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8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九个长大痲风的</a:t>
            </a:r>
            <a:endParaRPr lang="en-US" altLang="zh-TW" sz="2800" dirty="0">
              <a:solidFill>
                <a:srgbClr val="FFC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en-US" sz="28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ja-JP" altLang="en-US" sz="28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犹太人</a:t>
            </a:r>
            <a:r>
              <a:rPr lang="en-US" sz="2800" dirty="0">
                <a:solidFill>
                  <a:srgbClr val="FFC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4752020" y="2708920"/>
            <a:ext cx="1669351" cy="20903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 flipH="1">
            <a:off x="2728788" y="2708920"/>
            <a:ext cx="1555180" cy="20903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8" name="Rectangle 7"/>
          <p:cNvSpPr/>
          <p:nvPr/>
        </p:nvSpPr>
        <p:spPr>
          <a:xfrm>
            <a:off x="5929322" y="3071810"/>
            <a:ext cx="200888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latin typeface="+mj-lt"/>
                <a:ea typeface="微软雅黑" pitchFamily="34" charset="-122"/>
              </a:rPr>
              <a:t>Saving Faith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3286" y="3100780"/>
            <a:ext cx="283603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800" i="1" dirty="0">
                <a:latin typeface="+mj-lt"/>
                <a:ea typeface="TSC UKai M TT" pitchFamily="49" charset="-122"/>
              </a:rPr>
              <a:t>Non -Saving Faith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7272" y="254859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不得救的信心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A7C8EE-2C23-4A96-BB95-BD7D17B8E995}"/>
              </a:ext>
            </a:extLst>
          </p:cNvPr>
          <p:cNvSpPr txBox="1"/>
          <p:nvPr/>
        </p:nvSpPr>
        <p:spPr>
          <a:xfrm>
            <a:off x="5884982" y="2609619"/>
            <a:ext cx="2008882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得救的信心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2375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9572" y="368989"/>
            <a:ext cx="7848600" cy="1117865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我就是生命的食物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，到我这里来的，必定不饿；信我的，永远不渴。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 6:35)</a:t>
            </a:r>
            <a:endParaRPr lang="en-US" altLang="zh-TW" i="1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507333" y="2370216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生命</a:t>
            </a:r>
            <a:endParaRPr lang="ja-JP" altLang="en-US" sz="36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07333" y="4977172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耶稣</a:t>
            </a:r>
            <a:endParaRPr lang="en-US" sz="36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174789" y="4987233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食物</a:t>
            </a:r>
            <a:endParaRPr lang="en-US" sz="3600" dirty="0">
              <a:solidFill>
                <a:srgbClr val="FFC000"/>
              </a:solidFill>
              <a:latin typeface="+mj-lt"/>
              <a:ea typeface="TSC UKai M TT" pitchFamily="49" charset="-122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6061331" y="3035987"/>
            <a:ext cx="0" cy="176329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728787" y="3022915"/>
            <a:ext cx="0" cy="17763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2174789" y="2389656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FFC000"/>
                </a:solidFill>
                <a:latin typeface="+mj-lt"/>
                <a:ea typeface="TSC UKai M TT" pitchFamily="49" charset="-122"/>
              </a:rPr>
              <a:t>身体</a:t>
            </a:r>
            <a:endParaRPr lang="en-US" sz="3600" dirty="0">
              <a:solidFill>
                <a:srgbClr val="FFC000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3380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9698" y="188640"/>
            <a:ext cx="7848600" cy="954107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约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6:27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平行的结构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两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种食物</a:t>
            </a:r>
            <a:endParaRPr lang="en-US" altLang="zh-TW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540" y="1592796"/>
            <a:ext cx="8244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latin typeface="+mj-lt"/>
                <a:ea typeface="TSC UKai M TT" pitchFamily="49" charset="-122"/>
              </a:rPr>
              <a:t>约 </a:t>
            </a:r>
            <a:r>
              <a:rPr lang="en-US" sz="2800" dirty="0">
                <a:latin typeface="+mj-lt"/>
                <a:ea typeface="TSC UKai M TT" pitchFamily="49" charset="-122"/>
              </a:rPr>
              <a:t>6:27 </a:t>
            </a:r>
            <a:r>
              <a:rPr lang="zh-CN" altLang="en-US" sz="2800" dirty="0">
                <a:latin typeface="+mj-lt"/>
                <a:ea typeface="TSC UKai M TT" pitchFamily="49" charset="-122"/>
              </a:rPr>
              <a:t>不要为那必朽坏的食物操劳，却要为那存到永生的食物操劳，就是人子所要赐给你们的</a:t>
            </a:r>
            <a:r>
              <a:rPr lang="en-US" altLang="zh-CN" sz="2800" dirty="0">
                <a:latin typeface="+mj-lt"/>
                <a:ea typeface="TSC UKai M TT" pitchFamily="49" charset="-122"/>
              </a:rPr>
              <a:t>. </a:t>
            </a:r>
            <a:endParaRPr lang="en-US" sz="2800" dirty="0">
              <a:latin typeface="+mj-lt"/>
              <a:ea typeface="TSC UKai M TT" pitchFamily="49" charset="-122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7514" y="2924944"/>
          <a:ext cx="8712968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8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人们在寻找的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耶稣想赐给他们的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90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必朽坏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的食物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不</a:t>
                      </a:r>
                      <a:r>
                        <a:rPr lang="zh-TW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朽坏</a:t>
                      </a:r>
                      <a:r>
                        <a:rPr lang="en-US" sz="2400" b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的食物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暂时的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:</a:t>
                      </a:r>
                      <a:r>
                        <a:rPr lang="en-US" sz="2400" b="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 “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必朽坏的</a:t>
                      </a:r>
                      <a:r>
                        <a:rPr lang="en-US" sz="2400" b="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”</a:t>
                      </a:r>
                      <a:r>
                        <a:rPr lang="zh-TW" altLang="en-US" sz="2400" b="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 食物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永远的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: “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存到永生的食物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.”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身体需要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的食物</a:t>
                      </a:r>
                      <a:endParaRPr lang="en-US" sz="2400" b="1" i="1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i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生命需要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的食物</a:t>
                      </a:r>
                      <a:endParaRPr lang="en-US" sz="2400" b="1" i="1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操劳赚来的</a:t>
                      </a:r>
                      <a:endParaRPr lang="en-US" sz="2400" b="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白白得来的</a:t>
                      </a:r>
                      <a:r>
                        <a:rPr 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: 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人子所要</a:t>
                      </a:r>
                      <a:r>
                        <a:rPr lang="zh-CN" altLang="en-US" sz="2400" b="0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赐给你们的</a:t>
                      </a:r>
                      <a:endParaRPr lang="en-US" sz="2400" b="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489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4275" y="105780"/>
            <a:ext cx="8390468" cy="101673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ea typeface="TSC UKai M TT" pitchFamily="49" charset="-122"/>
              </a:rPr>
              <a:t>路</a:t>
            </a:r>
            <a:r>
              <a:rPr lang="en-US" altLang="zh-TW" sz="2800" dirty="0">
                <a:ea typeface="TSC UKai M TT" pitchFamily="49" charset="-122"/>
              </a:rPr>
              <a:t> 16:9-12 </a:t>
            </a:r>
            <a:r>
              <a:rPr lang="zh-TW" altLang="en-US" sz="2800" dirty="0">
                <a:ea typeface="TSC UKai M TT" pitchFamily="49" charset="-122"/>
              </a:rPr>
              <a:t>中</a:t>
            </a:r>
            <a:r>
              <a:rPr lang="zh-CN" altLang="en-US" sz="2800" dirty="0">
                <a:latin typeface="+mj-lt"/>
                <a:ea typeface="TSC UKai M TT" pitchFamily="49" charset="-122"/>
              </a:rPr>
              <a:t>的</a:t>
            </a:r>
            <a:r>
              <a:rPr lang="zh-CN" altLang="en-US" sz="2800" dirty="0">
                <a:ea typeface="TSC UKai M TT" pitchFamily="49" charset="-122"/>
              </a:rPr>
              <a:t>平行结构</a:t>
            </a:r>
            <a:endParaRPr lang="en-US" altLang="zh-TW" sz="2800" dirty="0"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2800" dirty="0">
                <a:latin typeface="+mj-lt"/>
                <a:ea typeface="TSC UKai M TT" pitchFamily="49" charset="-122"/>
              </a:rPr>
              <a:t>两种财富</a:t>
            </a:r>
            <a:endParaRPr lang="en-US" altLang="zh-TW" sz="2800" dirty="0">
              <a:latin typeface="+mj-lt"/>
              <a:ea typeface="TSC UKai M TT" pitchFamily="49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5526" y="1110574"/>
            <a:ext cx="8390467" cy="3531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路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16:9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要用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不义的钱财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去结交朋友，好叫钱财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无用的时候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，他们可以接你们到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永恒的帐棚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里。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最小的事上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忠心的，在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大事上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也忠心；在最小的事上不义的，在大事上也不义。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如果你们在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不义的钱财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上不忠心，谁还把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真实的钱财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托付给你们呢？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如果你们在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别人的东西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上不忠心，谁还把你们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自己的东西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交给你们呢？</a:t>
            </a:r>
            <a:endParaRPr lang="en-US" altLang="zh-CN" sz="2400" dirty="0">
              <a:latin typeface="+mj-lt"/>
              <a:ea typeface="DFKai-SB" panose="03000509000000000000" pitchFamily="65" charset="-120"/>
            </a:endParaRPr>
          </a:p>
          <a:p>
            <a:pPr>
              <a:lnSpc>
                <a:spcPts val="3000"/>
              </a:lnSpc>
            </a:pPr>
            <a:endParaRPr lang="en-US" sz="2400" dirty="0">
              <a:latin typeface="+mj-lt"/>
              <a:ea typeface="DFKai-SB" panose="03000509000000000000" pitchFamily="65" charset="-120"/>
              <a:cs typeface="Times New Roman"/>
            </a:endParaRPr>
          </a:p>
          <a:p>
            <a:pPr marL="342900" indent="-342900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latin typeface="+mj-lt"/>
                <a:ea typeface="TSC UKai M TT" pitchFamily="49" charset="-122"/>
                <a:cs typeface="Times New Roman"/>
              </a:rPr>
              <a:t>耶稣在这些经文中谈论的是六件事吗？</a:t>
            </a:r>
            <a:endParaRPr lang="en-US" sz="2400" dirty="0">
              <a:latin typeface="+mj-lt"/>
              <a:ea typeface="TSC UKai M TT" pitchFamily="49" charset="-122"/>
              <a:cs typeface="Times New Roman"/>
            </a:endParaRPr>
          </a:p>
          <a:p>
            <a:pPr marL="342900" indent="-342900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latin typeface="+mj-lt"/>
                <a:ea typeface="TSC UKai M TT" pitchFamily="49" charset="-122"/>
                <a:cs typeface="Times New Roman"/>
              </a:rPr>
              <a:t>在平行结构中分析两种财富。</a:t>
            </a:r>
            <a:endParaRPr lang="en-US" sz="2400" dirty="0">
              <a:latin typeface="+mj-lt"/>
              <a:ea typeface="TSC UKai M TT" pitchFamily="49" charset="-122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5526" y="4725144"/>
          <a:ext cx="8496944" cy="2027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9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不义的钱财 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11) </a:t>
                      </a:r>
                      <a:endParaRPr lang="en-US" sz="24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真实的钱财 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11) </a:t>
                      </a:r>
                      <a:endParaRPr lang="en-US" sz="2400" dirty="0">
                        <a:solidFill>
                          <a:srgbClr val="FFFF00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90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小的托付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10a)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大的托付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10a)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別人的东西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12a)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自己的东西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12b)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有无用的时候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9b)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永恒的钱财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(v. 12b - </a:t>
                      </a:r>
                      <a:r>
                        <a:rPr lang="zh-TW" alt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暗示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)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+mj-lt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565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9708" y="159943"/>
            <a:ext cx="7848600" cy="52322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2800" dirty="0">
                <a:ea typeface="TSC UKai M TT" pitchFamily="49" charset="-122"/>
              </a:rPr>
              <a:t>三个仆人的比喻中的平行结构</a:t>
            </a:r>
            <a:r>
              <a:rPr lang="en-US" altLang="zh-TW" sz="2800" dirty="0">
                <a:ea typeface="TSC UKai M TT" pitchFamily="49" charset="-122"/>
              </a:rPr>
              <a:t> (</a:t>
            </a:r>
            <a:r>
              <a:rPr lang="zh-TW" altLang="en-US" sz="2800" dirty="0">
                <a:ea typeface="TSC UKai M TT" pitchFamily="49" charset="-122"/>
              </a:rPr>
              <a:t>太</a:t>
            </a:r>
            <a:r>
              <a:rPr lang="en-US" altLang="zh-TW" sz="2800" dirty="0">
                <a:ea typeface="TSC UKai M TT" pitchFamily="49" charset="-122"/>
              </a:rPr>
              <a:t> </a:t>
            </a:r>
            <a:r>
              <a:rPr lang="en-US" sz="2800" dirty="0"/>
              <a:t>25:14-30)</a:t>
            </a:r>
            <a:endParaRPr lang="en-US" altLang="zh-TW" sz="2800" i="1" dirty="0">
              <a:latin typeface="+mj-lt"/>
              <a:ea typeface="TSC UKai M TT" pitchFamily="49" charset="-12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737991" y="1664804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主人</a:t>
            </a:r>
            <a:endParaRPr lang="ja-JP" altLang="en-US" sz="32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flipH="1">
            <a:off x="1459963" y="2411796"/>
            <a:ext cx="2202392" cy="27453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>
            <a:off x="6228184" y="3969060"/>
            <a:ext cx="1260140" cy="11881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7" name="Rectangle 36"/>
          <p:cNvSpPr/>
          <p:nvPr/>
        </p:nvSpPr>
        <p:spPr>
          <a:xfrm>
            <a:off x="5436096" y="3325031"/>
            <a:ext cx="1367682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latin typeface="TSC UKai M TT" pitchFamily="49" charset="-122"/>
                <a:ea typeface="TSC UKai M TT" pitchFamily="49" charset="-122"/>
              </a:rPr>
              <a:t>善仆 </a:t>
            </a:r>
            <a:r>
              <a:rPr lang="en-US" altLang="zh-TW" sz="2800" b="1" dirty="0">
                <a:solidFill>
                  <a:schemeClr val="bg1"/>
                </a:solidFill>
                <a:latin typeface="+mj-lt"/>
                <a:ea typeface="TSC UKai M TT" pitchFamily="49" charset="-122"/>
              </a:rPr>
              <a:t>(2)</a:t>
            </a:r>
            <a:endParaRPr lang="en-US" sz="2800" b="1" dirty="0">
              <a:solidFill>
                <a:schemeClr val="bg1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912260" y="5301208"/>
            <a:ext cx="1984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三万个银币</a:t>
            </a:r>
            <a:endParaRPr lang="en-US" sz="28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290913" y="5301208"/>
            <a:ext cx="27061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一万二千个银币</a:t>
            </a:r>
            <a:endParaRPr lang="en-US" sz="2800" dirty="0">
              <a:solidFill>
                <a:srgbClr val="FFFF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67544" y="5301208"/>
            <a:ext cx="1984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FFC000"/>
                </a:solidFill>
                <a:latin typeface="TSC UKai M TT" pitchFamily="49" charset="-122"/>
                <a:ea typeface="TSC UKai M TT" pitchFamily="49" charset="-122"/>
              </a:rPr>
              <a:t>六千个银币</a:t>
            </a:r>
            <a:endParaRPr lang="en-US" sz="2800" dirty="0">
              <a:solidFill>
                <a:srgbClr val="FFC000"/>
              </a:solidFill>
              <a:latin typeface="TSC UKai M TT" pitchFamily="49" charset="-122"/>
              <a:ea typeface="TSC UKai M TT" pitchFamily="49" charset="-122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4644008" y="2458790"/>
            <a:ext cx="900100" cy="7541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1" name="Straight Arrow Connector 50"/>
          <p:cNvCxnSpPr>
            <a:endCxn id="40" idx="0"/>
          </p:cNvCxnSpPr>
          <p:nvPr/>
        </p:nvCxnSpPr>
        <p:spPr bwMode="auto">
          <a:xfrm flipH="1">
            <a:off x="4644008" y="3969060"/>
            <a:ext cx="900100" cy="13321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2157620" y="3390721"/>
            <a:ext cx="902811" cy="52322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latin typeface="TSC UKai M TT" pitchFamily="49" charset="-122"/>
                <a:ea typeface="TSC UKai M TT" pitchFamily="49" charset="-122"/>
              </a:rPr>
              <a:t>恶仆</a:t>
            </a:r>
            <a:endParaRPr lang="en-US" sz="2800" b="1" dirty="0">
              <a:solidFill>
                <a:schemeClr val="bg1"/>
              </a:solidFill>
              <a:latin typeface="TSC UKai M TT" pitchFamily="49" charset="-122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3773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整本书的上下文</a:t>
            </a:r>
            <a:endParaRPr lang="en-US" altLang="zh-TW" sz="44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 of a Book</a:t>
            </a:r>
          </a:p>
        </p:txBody>
      </p:sp>
    </p:spTree>
    <p:extLst>
      <p:ext uri="{BB962C8B-B14F-4D97-AF65-F5344CB8AC3E}">
        <p14:creationId xmlns:p14="http://schemas.microsoft.com/office/powerpoint/2010/main" val="419021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19" y="836712"/>
            <a:ext cx="8712969" cy="4855504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上下文的案例学习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段落的上下文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Immediate Context)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ea typeface="DFKai-SB" panose="03000509000000000000" pitchFamily="65" charset="-120"/>
              </a:rPr>
              <a:t>经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文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不理会</a:t>
            </a:r>
            <a:r>
              <a:rPr lang="zh-CN" altLang="en-US" sz="2800" dirty="0">
                <a:ea typeface="DFKai-SB" panose="03000509000000000000" pitchFamily="65" charset="-120"/>
              </a:rPr>
              <a:t>上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下文</a:t>
            </a:r>
            <a:r>
              <a:rPr lang="ja-JP" altLang="en-US" sz="2800" dirty="0">
                <a:ea typeface="DFKai-SB" panose="03000509000000000000" pitchFamily="65" charset="-120"/>
              </a:rPr>
              <a:t>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断章取义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Ignoring the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Context </a:t>
            </a:r>
          </a:p>
          <a:p>
            <a:pPr marL="463550" indent="-463550" algn="l" eaLnBrk="1" hangingPunct="1">
              <a:lnSpc>
                <a:spcPct val="150000"/>
              </a:lnSpc>
              <a:buAutoNum type="arabicPeriod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根据上下文的解释 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Interpretation </a:t>
            </a:r>
            <a:r>
              <a:rPr lang="en-US" altLang="zh-TW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within context</a:t>
            </a:r>
          </a:p>
        </p:txBody>
      </p:sp>
    </p:spTree>
    <p:extLst>
      <p:ext uri="{BB962C8B-B14F-4D97-AF65-F5344CB8AC3E}">
        <p14:creationId xmlns:p14="http://schemas.microsoft.com/office/powerpoint/2010/main" val="270913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20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5517" y="836712"/>
            <a:ext cx="8730740" cy="5868888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1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罗马书 </a:t>
            </a:r>
            <a:r>
              <a:rPr lang="en-US" sz="2400" dirty="0">
                <a:solidFill>
                  <a:srgbClr val="FFFF00"/>
                </a:solidFill>
                <a:latin typeface="+mj-lt"/>
              </a:rPr>
              <a:t>7:18-19</a:t>
            </a:r>
          </a:p>
          <a:p>
            <a:pPr marL="685800" lvl="1" indent="-228600" eaLnBrk="1" hangingPunct="1">
              <a:lnSpc>
                <a:spcPts val="3100"/>
              </a:lnSpc>
              <a:buClr>
                <a:schemeClr val="hlink"/>
              </a:buClr>
              <a:buFont typeface="Wingdings" pitchFamily="2" charset="2"/>
              <a:buChar char="§"/>
            </a:pPr>
            <a:r>
              <a:rPr lang="zh-CN" altLang="en-US" sz="2400" dirty="0">
                <a:latin typeface="+mj-lt"/>
                <a:ea typeface="TSC UKai M TT" pitchFamily="49" charset="-122"/>
              </a:rPr>
              <a:t>我知道在我里面，就是在我肉体之中，没有良善，因为立志行善由得我，行出来却由不得我。</a:t>
            </a:r>
            <a:r>
              <a:rPr lang="en-US" altLang="zh-CN" sz="2400" dirty="0">
                <a:latin typeface="+mj-lt"/>
                <a:ea typeface="TSC UKai M TT" pitchFamily="49" charset="-122"/>
              </a:rPr>
              <a:t>19 </a:t>
            </a:r>
            <a:r>
              <a:rPr lang="zh-CN" altLang="en-US" sz="2400" dirty="0">
                <a:latin typeface="+mj-lt"/>
                <a:ea typeface="TSC UKai M TT" pitchFamily="49" charset="-122"/>
              </a:rPr>
              <a:t>所以我愿意行的善，我没有去行；我不愿意作的恶，我倒去作了。</a:t>
            </a:r>
            <a:endParaRPr lang="en-US" altLang="zh-CN" sz="2400" dirty="0">
              <a:latin typeface="+mj-lt"/>
              <a:ea typeface="TSC UKai M TT" pitchFamily="49" charset="-122"/>
            </a:endParaRPr>
          </a:p>
          <a:p>
            <a:pPr marL="685800" lvl="1" indent="-228600" eaLnBrk="1" hangingPunct="1">
              <a:lnSpc>
                <a:spcPts val="3100"/>
              </a:lnSpc>
              <a:buClr>
                <a:schemeClr val="hlink"/>
              </a:buClr>
              <a:buFont typeface="Wingdings" pitchFamily="2" charset="2"/>
              <a:buChar char="§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不理会上下文的解释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(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断章取义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) </a:t>
            </a:r>
          </a:p>
          <a:p>
            <a:pPr lvl="2" eaLnBrk="1" hangingPunct="1">
              <a:lnSpc>
                <a:spcPts val="3100"/>
              </a:lnSpc>
              <a:buFont typeface="Wingdings" pitchFamily="2" charset="2"/>
              <a:buChar char="Ø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我听过这段经文用在向非信徒传福音。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31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微软雅黑" pitchFamily="34" charset="-122"/>
              </a:rPr>
              <a:t>: </a:t>
            </a:r>
          </a:p>
          <a:p>
            <a:pPr lvl="1" eaLnBrk="1" hangingPunct="1">
              <a:lnSpc>
                <a:spcPts val="3100"/>
              </a:lnSpc>
              <a:buFont typeface="Wingdings" pitchFamily="2" charset="2"/>
              <a:buChar char="Ø"/>
            </a:pPr>
            <a:r>
              <a:rPr lang="en-US" altLang="zh-TW" sz="2400" dirty="0">
                <a:latin typeface="+mj-lt"/>
                <a:ea typeface="TSC UKai M TT" pitchFamily="49" charset="-122"/>
              </a:rPr>
              <a:t>Vv. 20 </a:t>
            </a:r>
            <a:r>
              <a:rPr lang="zh-CN" altLang="en-US" sz="2400" dirty="0">
                <a:latin typeface="+mj-lt"/>
                <a:ea typeface="TSC UKai M TT" pitchFamily="49" charset="-122"/>
              </a:rPr>
              <a:t>我若作自己不愿意作的事，那就不是我作的，而是住在我里面的罪作的。 </a:t>
            </a:r>
            <a:r>
              <a:rPr lang="en-US" altLang="zh-CN" sz="2400" dirty="0">
                <a:latin typeface="+mj-lt"/>
                <a:ea typeface="TSC UKai M TT" pitchFamily="49" charset="-122"/>
              </a:rPr>
              <a:t>21 </a:t>
            </a:r>
            <a:r>
              <a:rPr lang="zh-CN" altLang="en-US" sz="2400" dirty="0">
                <a:latin typeface="+mj-lt"/>
                <a:ea typeface="TSC UKai M TT" pitchFamily="49" charset="-122"/>
              </a:rPr>
              <a:t>因此，我发现了一个律，就是我想向善的时候，恶就在我里面出现。 </a:t>
            </a:r>
            <a:r>
              <a:rPr lang="en-US" altLang="zh-CN" sz="2400" dirty="0">
                <a:latin typeface="+mj-lt"/>
                <a:ea typeface="TSC UKai M TT" pitchFamily="49" charset="-122"/>
              </a:rPr>
              <a:t>22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按着我里面的人来说，我是喜欢　神的律</a:t>
            </a:r>
            <a:r>
              <a:rPr lang="zh-CN" altLang="en-US" sz="2400" dirty="0">
                <a:latin typeface="+mj-lt"/>
                <a:ea typeface="TSC UKai M TT" pitchFamily="49" charset="-122"/>
              </a:rPr>
              <a:t>， </a:t>
            </a:r>
            <a:r>
              <a:rPr lang="en-US" altLang="zh-CN" sz="2400" dirty="0">
                <a:latin typeface="+mj-lt"/>
                <a:ea typeface="TSC UKai M TT" pitchFamily="49" charset="-122"/>
              </a:rPr>
              <a:t>23 </a:t>
            </a:r>
            <a:r>
              <a:rPr lang="zh-CN" altLang="en-US" sz="2400" dirty="0">
                <a:latin typeface="+mj-lt"/>
                <a:ea typeface="TSC UKai M TT" pitchFamily="49" charset="-122"/>
              </a:rPr>
              <a:t>但我发觉肢体中另有一个律，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和我心中的律争战，把我掳去附从肢体中的罪律</a:t>
            </a:r>
            <a:r>
              <a:rPr lang="zh-CN" altLang="en-US" sz="2400" dirty="0">
                <a:latin typeface="+mj-lt"/>
                <a:ea typeface="TSC UKai M TT" pitchFamily="49" charset="-122"/>
              </a:rPr>
              <a:t>。</a:t>
            </a:r>
            <a:endParaRPr lang="en-US" altLang="zh-TW" sz="2400" dirty="0">
              <a:solidFill>
                <a:srgbClr val="FFFF00"/>
              </a:solidFill>
              <a:latin typeface="+mj-lt"/>
              <a:ea typeface="TSC UKai M TT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整本书的上下文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51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21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692696"/>
            <a:ext cx="8766744" cy="6012904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罗马书 </a:t>
            </a: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7:18-19</a:t>
            </a:r>
          </a:p>
          <a:p>
            <a:pPr marL="457200" lvl="1" indent="-40005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问题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还没有信耶稣的人会渴望“顺服神”吗？“作为他们内在本性的一部分？我认为不是，罗马书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8:7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说他们会抗拒上帝的旨意。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ea typeface="DFKai-SB" panose="03000509000000000000" pitchFamily="65" charset="-120"/>
              </a:rPr>
              <a:t>罗 </a:t>
            </a:r>
            <a:r>
              <a:rPr lang="en-US" altLang="zh-CN" sz="2400" dirty="0">
                <a:ea typeface="DFKai-SB" panose="03000509000000000000" pitchFamily="65" charset="-120"/>
              </a:rPr>
              <a:t>8:7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因为以肉体为念就是与　神为仇，既不服从　神的律法，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也的确不能够服从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V. 22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按着我里面的人来说，我是喜欢　神的律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但我发觉肢体中另有一个律，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和我心中的律争战，把我掳去附从肢体中的罪律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 </a:t>
            </a:r>
          </a:p>
          <a:p>
            <a:pPr marL="57150" algn="l" eaLnBrk="1" hangingPunct="1">
              <a:lnSpc>
                <a:spcPts val="3000"/>
              </a:lnSpc>
            </a:pP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上下文范围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罗马书第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1-8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章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ts val="30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必须了解罗马书第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7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章在第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1-8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章中的作用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在阅读罗马书第七章的经文之前，先用一本好的研读罗马书的大纲，并阅读保罗在这八章中的论点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通常带查经的人在准备查经时会使用这种方法吗？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整本书的上下文</a:t>
            </a:r>
            <a:r>
              <a:rPr lang="en-US" altLang="zh-CN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</a:p>
        </p:txBody>
      </p:sp>
    </p:spTree>
    <p:extLst>
      <p:ext uri="{BB962C8B-B14F-4D97-AF65-F5344CB8AC3E}">
        <p14:creationId xmlns:p14="http://schemas.microsoft.com/office/powerpoint/2010/main" val="348572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196752"/>
            <a:ext cx="8730740" cy="5457930"/>
          </a:xfrm>
        </p:spPr>
        <p:txBody>
          <a:bodyPr lIns="92075" tIns="46038" rIns="92075" bIns="46038"/>
          <a:lstStyle/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林前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13:4-8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“关于爱的段落”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685800" lvl="1" indent="-228600" eaLnBrk="1" hangingPunct="1">
              <a:lnSpc>
                <a:spcPts val="3000"/>
              </a:lnSpc>
              <a:buClr>
                <a:schemeClr val="hlink"/>
              </a:buClr>
              <a:buFont typeface="Wingdings" pitchFamily="2" charset="2"/>
              <a:buChar char="§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Vv. 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爱是恒久忍耐，又有恩慈。爱是不嫉妒，不自夸，不张狂；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5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不作失礼的事，不求自己的益处，不轻易动怒，不计较人的过犯；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6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不喜欢不义，只喜欢真理。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爱是凡事包容，凡事相信，凡事盼望，凡事忍耐。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爱是永存不息的。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3000"/>
              </a:lnSpc>
              <a:spcBef>
                <a:spcPts val="0"/>
              </a:spcBef>
              <a:buClr>
                <a:schemeClr val="hlink"/>
              </a:buClr>
              <a:buNone/>
            </a:pP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不考虑上下文的解释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作为一个主持过许多婚礼的牧师，我无法告诉你有多少次新娘和新郎选择</a:t>
            </a:r>
            <a:r>
              <a:rPr lang="zh-CN" altLang="en-US" sz="2400" dirty="0">
                <a:ea typeface="DFKai-SB" panose="03000509000000000000" pitchFamily="65" charset="-120"/>
              </a:rPr>
              <a:t>在他们的婚礼中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朗颂这段经文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问题：这段经文是为了帮助“夫妻”彼此相爱吗？ （当然，在婚姻中这样做没有什么不妥，这比互相扔东西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吵架要好得多。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altLang="zh-TW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段落的上下文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例子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1131166-BE36-326D-4EEB-646185BD7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136D4E6-7B7B-59DF-F4CD-7895BA8F9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80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764704"/>
            <a:ext cx="8219256" cy="5688632"/>
          </a:xfrm>
        </p:spPr>
        <p:txBody>
          <a:bodyPr lIns="92075" tIns="46038" rIns="92075" bIns="46038"/>
          <a:lstStyle/>
          <a:p>
            <a:pPr marL="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林前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13:4-8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“关于爱的段落”</a:t>
            </a: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0" lvl="1" indent="0" eaLnBrk="1" hangingPunct="1">
              <a:lnSpc>
                <a:spcPts val="3000"/>
              </a:lnSpc>
              <a:spcBef>
                <a:spcPts val="0"/>
              </a:spcBef>
              <a:buClr>
                <a:schemeClr val="hlink"/>
              </a:buClr>
              <a:buNone/>
            </a:pP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</a:t>
            </a:r>
            <a:r>
              <a:rPr lang="zh-TW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范围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：林前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12-14</a:t>
            </a:r>
          </a:p>
          <a:p>
            <a:pPr marL="457200" indent="-457200" algn="l" eaLnBrk="1" hangingPunct="1">
              <a:lnSpc>
                <a:spcPts val="3000"/>
              </a:lnSpc>
              <a:spcBef>
                <a:spcPts val="0"/>
              </a:spcBef>
            </a:pP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这段经文背后的议题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 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哥林多的基督徒在运用属灵恩赐时遇到的问题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他们热心参加教会的事工，但他们在</a:t>
            </a:r>
            <a:r>
              <a:rPr lang="zh-CN" altLang="en-US" sz="2400" dirty="0">
                <a:ea typeface="DFKai-SB" panose="03000509000000000000" pitchFamily="65" charset="-120"/>
              </a:rPr>
              <a:t>运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用属灵恩赐时不是出于对他人的爱（或者服侍他人）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  <a:spcBef>
                <a:spcPts val="0"/>
              </a:spcBef>
            </a:pPr>
            <a:endParaRPr lang="en-US" altLang="zh-CN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保罗解决的方案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: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保罗强调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  <a:cs typeface="+mn-cs"/>
              </a:rPr>
              <a:t>运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用属灵恩赐时需要有爱。</a:t>
            </a:r>
          </a:p>
          <a:p>
            <a:pPr lvl="1" eaLnBrk="1" hangingPunct="1">
              <a:lnSpc>
                <a:spcPts val="3000"/>
              </a:lnSpc>
              <a:buFont typeface="Wingdings" pitchFamily="2" charset="2"/>
              <a:buChar char="Ø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这里提到的爱是对教会中的兄弟姐妹的爱，特别是我们在教会中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  <a:cs typeface="+mn-cs"/>
              </a:rPr>
              <a:t>运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用属灵恩赐时应该有的正确动机。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7C5CB38-C3F1-48B2-BF4F-E98E8D3E0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段落的上下文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例子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7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1340768"/>
            <a:ext cx="8064896" cy="5097890"/>
          </a:xfrm>
        </p:spPr>
        <p:txBody>
          <a:bodyPr lIns="92075" tIns="46038" rIns="92075" bIns="46038"/>
          <a:lstStyle/>
          <a:p>
            <a:pPr marL="0" lvl="1" indent="0" eaLnBrk="1" hangingPunct="1">
              <a:lnSpc>
                <a:spcPts val="3000"/>
              </a:lnSpc>
              <a:buClr>
                <a:schemeClr val="hlink"/>
              </a:buClr>
              <a:buNone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林前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13:4-8 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“关于爱的段落”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  <a:spcBef>
                <a:spcPts val="0"/>
              </a:spcBef>
            </a:pP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上下文的提纲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971550" lvl="1" indent="-5143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属灵恩赐的根基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--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主耶稣（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12:1-3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71550" lvl="1" indent="-5143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属灵恩赐的价值和主权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(12:4-31a) </a:t>
            </a:r>
          </a:p>
          <a:p>
            <a:pPr marL="971550" lvl="1" indent="-5143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爱在运用属灵恩赐中的重要性 </a:t>
            </a:r>
            <a:r>
              <a:rPr lang="en-US" sz="2400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(12:31b-13:13) </a:t>
            </a:r>
          </a:p>
          <a:p>
            <a:pPr marL="971550" lvl="1" indent="-5143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比较方言和预言：在公开崇拜中运用属灵恩赐的顺序（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14:1-40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  <a:spcBef>
                <a:spcPts val="0"/>
              </a:spcBef>
            </a:pP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在理解一段经文时，查考本书的大纲和上下文是至关重要的。 </a:t>
            </a:r>
            <a:endParaRPr lang="en-US" altLang="zh-TW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22CB779-8FCD-41EA-9A69-AF7E35FC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6096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段落的上下文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-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例子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93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980728"/>
            <a:ext cx="8352928" cy="5589240"/>
          </a:xfrm>
        </p:spPr>
        <p:txBody>
          <a:bodyPr lIns="92075" tIns="46038" rIns="92075" bIns="46038"/>
          <a:lstStyle/>
          <a:p>
            <a:pPr marL="400050" lvl="1" indent="-4000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这节经文的上下文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围绕经文的上下文如何帮助我们理解这段经文的？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这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段落的上下文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前面和后面的段落说了什么？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这本书的上下文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这段话如何适应本书的思想流程？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作者的来龙去脉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-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这位作者还写了什么可</a:t>
            </a:r>
            <a:r>
              <a:rPr lang="zh-CN" altLang="en-US" sz="2400" dirty="0">
                <a:ea typeface="DFKai-SB" panose="03000509000000000000" pitchFamily="65" charset="-120"/>
              </a:rPr>
              <a:t>书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以帮助我们理解这段经文？ 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00050" lvl="1" indent="-400050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整本圣经的背景（神学）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-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圣经中还有哪些章节谈到这节经文所涉及的主题？</a:t>
            </a:r>
          </a:p>
          <a:p>
            <a:pPr marL="800100" lvl="2" indent="-400050" eaLnBrk="1" hangingPunct="1">
              <a:lnSpc>
                <a:spcPts val="3000"/>
              </a:lnSpc>
              <a:buFont typeface="Wingdings" panose="05000000000000000000" pitchFamily="2" charset="2"/>
              <a:buChar char="q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系统神学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[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教义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]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例如，威斯敏斯特大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小教理问答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; </a:t>
            </a:r>
            <a:r>
              <a:rPr lang="zh-CN" altLang="en-US" dirty="0">
                <a:ea typeface="DFKai-SB" panose="03000509000000000000" pitchFamily="65" charset="-120"/>
              </a:rPr>
              <a:t>威斯敏斯特信仰告白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marL="800100" lvl="2" indent="-400050" eaLnBrk="1" hangingPunct="1">
              <a:lnSpc>
                <a:spcPts val="3000"/>
              </a:lnSpc>
              <a:buFont typeface="Wingdings" panose="05000000000000000000" pitchFamily="2" charset="2"/>
              <a:buChar char="q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圣经神学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例如，</a:t>
            </a:r>
            <a:r>
              <a:rPr lang="zh-CN" altLang="en-US" dirty="0">
                <a:ea typeface="DFKai-SB" panose="03000509000000000000" pitchFamily="65" charset="-120"/>
              </a:rPr>
              <a:t>圣约神学 </a:t>
            </a:r>
            <a:r>
              <a:rPr lang="en-US" altLang="zh-CN" dirty="0">
                <a:ea typeface="DFKai-SB" panose="03000509000000000000" pitchFamily="65" charset="-120"/>
              </a:rPr>
              <a:t>(</a:t>
            </a:r>
            <a:r>
              <a:rPr lang="zh-CN" altLang="en-US" u="sng" dirty="0">
                <a:latin typeface="+mj-lt"/>
                <a:ea typeface="DFKai-SB" panose="03000509000000000000" pitchFamily="65" charset="-120"/>
              </a:rPr>
              <a:t>神圣盟约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, </a:t>
            </a:r>
            <a:r>
              <a:rPr lang="en-US" altLang="zh-CN" u="sng" dirty="0">
                <a:latin typeface="+mj-lt"/>
                <a:ea typeface="DFKai-SB" panose="03000509000000000000" pitchFamily="65" charset="-120"/>
              </a:rPr>
              <a:t>Sacred Bond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1618" y="261528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上下文分析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-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不同层次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649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2023" y="35913"/>
            <a:ext cx="8315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圣约神学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E7A992-A5CC-46E2-A7A4-1304F00BA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814" y="692696"/>
            <a:ext cx="4196372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062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Context</a:t>
            </a:r>
            <a:r>
              <a:rPr lang="en-US" altLang="zh-TW" sz="8000" dirty="0"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is King! 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上下文   </a:t>
            </a:r>
            <a:r>
              <a:rPr lang="ja-JP" altLang="en-US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最重要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DFKai-SB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7789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000108"/>
            <a:ext cx="8838752" cy="615692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000"/>
              </a:lnSpc>
            </a:pPr>
            <a:r>
              <a:rPr lang="zh-TW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25:1-13: </a:t>
            </a:r>
            <a:r>
              <a:rPr lang="zh-CN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十个童女的比喻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342900" lvl="1" indent="0" eaLnBrk="1" hangingPunct="1">
              <a:lnSpc>
                <a:spcPts val="3400"/>
              </a:lnSpc>
              <a:buNone/>
            </a:pP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 “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那时，天国好象十个童女，拿着她们的灯出去迎接新郎。 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2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她们中间有五个是愚蠢的，五个是聪明的。 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3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那些愚蠢的拿着灯，却没有带油；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4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但那些聪明的拿着灯，也把油装在瓶里带来。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5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新郎很晚还没有到，她们都打瞌睡，而且睡着了。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6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半夜，有人喊叫：‘新郎来了，快出来迎接他。’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7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那些童女都醒过来，整理她们的灯。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8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愚蠢的对聪明的说：‘请把你们的油分一点给我们，我们的灯快要灭了。’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聪明的回答：‘这些恐怕不够我们大家用，不如你们自己到卖油的地方去买吧！’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她们去买油的时候，新郎来了；准备好了的童女就和他一同进去参加婚筵，门就关上了。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11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后来，其余的童女也来到，说：‘主啊，主啊，给我们开门吧！’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12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新郎却回答：‘我实在告诉你们，我不认识你们。’</a:t>
            </a:r>
            <a:r>
              <a:rPr lang="en-US" altLang="zh-CN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13 </a:t>
            </a:r>
            <a:r>
              <a:rPr lang="zh-CN" alt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所以你们要警醒，因为不知道那日子和那时间。 </a:t>
            </a:r>
            <a:endParaRPr lang="zh-TW" altLang="en-U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3528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856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2260" y="1124743"/>
            <a:ext cx="8730740" cy="5580857"/>
          </a:xfrm>
        </p:spPr>
        <p:txBody>
          <a:bodyPr lIns="92075" tIns="46038" rIns="92075" bIns="46038"/>
          <a:lstStyle/>
          <a:p>
            <a:pPr marL="0" lvl="1" indent="0" eaLnBrk="1" hangingPunct="1">
              <a:lnSpc>
                <a:spcPts val="3000"/>
              </a:lnSpc>
              <a:buNone/>
            </a:pPr>
            <a:r>
              <a:rPr lang="zh-TW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25:1-13: </a:t>
            </a:r>
            <a:r>
              <a:rPr lang="zh-CN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十个童女的比喻</a:t>
            </a: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DFKai-SB" panose="03000509000000000000" pitchFamily="65" charset="-120"/>
            </a:endParaRPr>
          </a:p>
          <a:p>
            <a:pPr marL="57150" lvl="1" indent="0" eaLnBrk="1" hangingPunct="1">
              <a:lnSpc>
                <a:spcPts val="2800"/>
              </a:lnSpc>
              <a:buClr>
                <a:schemeClr val="hlink"/>
              </a:buClr>
              <a:buNone/>
            </a:pPr>
            <a:endParaRPr lang="en-US" altLang="zh-TW" sz="2600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/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十个童女比喻的上下文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: </a:t>
            </a:r>
            <a:r>
              <a:rPr lang="zh-TW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24:3 – 25:46 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话语背景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:</a:t>
            </a:r>
            <a:r>
              <a:rPr lang="zh-TW" alt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太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24:3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耶稣坐在橄榄山上，门徒暗中前来问他：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请告诉我们，甚麽时候会有这些事呢？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你的降临和这世代的终结，有甚麽预兆呢？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”  4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耶稣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回答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他们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altLang="zh-TW" sz="2600" dirty="0">
                <a:latin typeface="+mj-lt"/>
                <a:ea typeface="DFKai-SB" panose="03000509000000000000" pitchFamily="65" charset="-120"/>
              </a:rPr>
              <a:t>. . . . . . .</a:t>
            </a:r>
          </a:p>
          <a:p>
            <a:pPr marL="57150" algn="l" eaLnBrk="1" hangingPunct="1"/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段落的上下文</a:t>
            </a:r>
            <a:endParaRPr lang="en-US" altLang="zh-TW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24:45-51  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善仆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与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恶仆的比喻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25:1-13    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十个童女的比喻</a:t>
            </a:r>
            <a:endParaRPr lang="en-US" sz="26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600" dirty="0">
                <a:latin typeface="+mj-lt"/>
                <a:ea typeface="DFKai-SB" panose="03000509000000000000" pitchFamily="65" charset="-120"/>
              </a:rPr>
              <a:t>25:13-30 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不同才干的比喻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altLang="ja-JP" sz="2600" dirty="0">
                <a:latin typeface="+mj-lt"/>
                <a:ea typeface="DFKai-SB" panose="03000509000000000000" pitchFamily="65" charset="-120"/>
              </a:rPr>
              <a:t>25:31-46 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山羊与绵羊的比喻</a:t>
            </a:r>
            <a:endParaRPr lang="en-US" altLang="ja-JP" sz="26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2260" y="152400"/>
            <a:ext cx="8640763" cy="50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238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2259" y="803080"/>
            <a:ext cx="8640763" cy="5902520"/>
          </a:xfrm>
        </p:spPr>
        <p:txBody>
          <a:bodyPr lIns="92075" tIns="46038" rIns="92075" bIns="46038"/>
          <a:lstStyle/>
          <a:p>
            <a:pPr marL="347663" lvl="1" indent="-347663" eaLnBrk="1" hangingPunct="1">
              <a:lnSpc>
                <a:spcPts val="3200"/>
              </a:lnSpc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我们需要思考的几个问题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在大约涵盖两章的整个论述中，这些段落是如何相互关联的？</a:t>
            </a: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耶稣在这两章经文中的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要表达的思想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是什么？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这四个比喻系列有一个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中心思想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吗？他们如何帮助解释十个童女的比喻呢？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我们该如何解释和应用，当新郎来时被“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拒之门外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”的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5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个童女呢？谁是聪明的童女呢？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耶稣讲这四个比喻的目的是什么？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我们怎样才能达到耶稣教导这四个比喻的同样目的呢？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747713" lvl="2" indent="-347663" eaLnBrk="1" hangingPunct="1">
              <a:lnSpc>
                <a:spcPts val="32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当我们寻求理解和应用经文时，我们需要问各种各样的问题，这样我们在教导或传讲上帝话语的时候，就不会错误地传达上帝话语的意思。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4CC4CA4-1A02-4DAA-A9A3-25ABB474D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9" y="126124"/>
            <a:ext cx="8640763" cy="50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段落的上下文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例子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481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72816"/>
            <a:ext cx="7848600" cy="37503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zh-TW" sz="8000" dirty="0">
                <a:solidFill>
                  <a:srgbClr val="FFFF00"/>
                </a:solidFill>
                <a:ea typeface="TSC UKai M TT" pitchFamily="49" charset="-122"/>
              </a:rPr>
              <a:t>Context</a:t>
            </a:r>
            <a:r>
              <a:rPr lang="en-US" altLang="zh-TW" sz="8000" dirty="0">
                <a:latin typeface="+mj-lt"/>
                <a:ea typeface="TSC UKai M TT" pitchFamily="49" charset="-122"/>
              </a:rPr>
              <a:t>  </a:t>
            </a:r>
            <a:r>
              <a:rPr lang="en-US" altLang="zh-TW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?</a:t>
            </a:r>
          </a:p>
          <a:p>
            <a:pPr eaLnBrk="1" hangingPunct="1">
              <a:lnSpc>
                <a:spcPct val="90000"/>
              </a:lnSpc>
            </a:pPr>
            <a:endParaRPr lang="en-US" altLang="zh-TW" sz="8000" dirty="0">
              <a:latin typeface="+mj-lt"/>
              <a:ea typeface="TSC UKai M TT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ja-JP" altLang="en-US" sz="8000" dirty="0">
                <a:solidFill>
                  <a:srgbClr val="FFFF00"/>
                </a:solidFill>
                <a:latin typeface="TSC UKai M TT" pitchFamily="49" charset="-122"/>
                <a:ea typeface="TSC UKai M TT" pitchFamily="49" charset="-122"/>
              </a:rPr>
              <a:t>上下</a:t>
            </a:r>
            <a:r>
              <a:rPr lang="ja-JP" altLang="en-US" sz="8000" dirty="0">
                <a:solidFill>
                  <a:srgbClr val="FFFF00"/>
                </a:solidFill>
                <a:latin typeface="+mj-lt"/>
                <a:ea typeface="TSC UKai M TT" pitchFamily="49" charset="-122"/>
              </a:rPr>
              <a:t>文   </a:t>
            </a:r>
            <a:r>
              <a:rPr lang="en-US" altLang="ja-JP" sz="8000" i="1" dirty="0">
                <a:solidFill>
                  <a:srgbClr val="FF99FF"/>
                </a:solidFill>
                <a:latin typeface="+mj-lt"/>
                <a:ea typeface="TSC UKai M TT" pitchFamily="49" charset="-122"/>
              </a:rPr>
              <a:t>?</a:t>
            </a:r>
            <a:endParaRPr lang="en-US" altLang="zh-TW" sz="8000" i="1" dirty="0">
              <a:solidFill>
                <a:srgbClr val="FF99FF"/>
              </a:solidFill>
              <a:latin typeface="+mj-lt"/>
              <a:ea typeface="TSC UKai M TT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8438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sz="4000" dirty="0">
                <a:latin typeface="+mj-lt"/>
                <a:ea typeface="DFKai-SB" panose="03000509000000000000" pitchFamily="65" charset="-120"/>
              </a:rPr>
              <a:t>段落的上下文 </a:t>
            </a:r>
            <a:endParaRPr lang="en-US" altLang="zh-TW" sz="40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000" dirty="0">
                <a:latin typeface="+mj-lt"/>
                <a:ea typeface="DFKai-SB" panose="03000509000000000000" pitchFamily="65" charset="-120"/>
              </a:rPr>
              <a:t>Context of Immediate Passages:</a:t>
            </a:r>
          </a:p>
          <a:p>
            <a:pPr eaLnBrk="1" hangingPunct="1">
              <a:lnSpc>
                <a:spcPct val="90000"/>
              </a:lnSpc>
            </a:pPr>
            <a:endParaRPr lang="en-US" altLang="zh-TW" sz="40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40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结构分析</a:t>
            </a:r>
            <a:r>
              <a:rPr lang="en-US" altLang="zh-TW" sz="4000" b="1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40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(Structural Analysis)</a:t>
            </a:r>
            <a:endParaRPr lang="en-US" altLang="zh-TW" sz="40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207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672916"/>
            <a:ext cx="7848600" cy="285029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zh-TW" altLang="en-US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结构分析</a:t>
            </a:r>
            <a:endParaRPr lang="en-US" altLang="zh-TW" sz="4400" dirty="0">
              <a:solidFill>
                <a:srgbClr val="FF99FF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4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Structural Analysis</a:t>
            </a:r>
          </a:p>
        </p:txBody>
      </p:sp>
    </p:spTree>
    <p:extLst>
      <p:ext uri="{BB962C8B-B14F-4D97-AF65-F5344CB8AC3E}">
        <p14:creationId xmlns:p14="http://schemas.microsoft.com/office/powerpoint/2010/main" val="1822408969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31042</TotalTime>
  <Words>2089</Words>
  <Application>Microsoft Office PowerPoint</Application>
  <PresentationFormat>On-screen Show (4:3)</PresentationFormat>
  <Paragraphs>264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DFKai-SB</vt:lpstr>
      <vt:lpstr>TSC UKai M TT</vt:lpstr>
      <vt:lpstr>Arial</vt:lpstr>
      <vt:lpstr>Times New Roman</vt:lpstr>
      <vt:lpstr>Wingdings</vt:lpstr>
      <vt:lpstr>Orbit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1494</cp:revision>
  <dcterms:created xsi:type="dcterms:W3CDTF">1998-11-23T20:04:09Z</dcterms:created>
  <dcterms:modified xsi:type="dcterms:W3CDTF">2024-10-01T01:25:06Z</dcterms:modified>
</cp:coreProperties>
</file>